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38.xml" ContentType="application/vnd.openxmlformats-officedocument.presentationml.slide+xml"/>
  <Override PartName="/ppt/slides/slide22.xml" ContentType="application/vnd.openxmlformats-officedocument.presentationml.slide+xml"/>
  <Override PartName="/ppt/slides/slide12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21.xml" ContentType="application/vnd.openxmlformats-officedocument.presentationml.slide+xml"/>
  <Override PartName="/ppt/slides/slide11.xml" ContentType="application/vnd.openxmlformats-officedocument.presentationml.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26.xml.rels" ContentType="application/vnd.openxmlformats-package.relationships+xml"/>
  <Override PartName="/ppt/slides/_rels/slide10.xml.rels" ContentType="application/vnd.openxmlformats-package.relationships+xml"/>
  <Override PartName="/ppt/slides/_rels/slide6.xml.rels" ContentType="application/vnd.openxmlformats-package.relationships+xml"/>
  <Override PartName="/ppt/slides/_rels/slide27.xml.rels" ContentType="application/vnd.openxmlformats-package.relationships+xml"/>
  <Override PartName="/ppt/slides/_rels/slide11.xml.rels" ContentType="application/vnd.openxmlformats-package.relationships+xml"/>
  <Override PartName="/ppt/slides/_rels/slide7.xml.rels" ContentType="application/vnd.openxmlformats-package.relationships+xml"/>
  <Override PartName="/ppt/slides/_rels/slide29.xml.rels" ContentType="application/vnd.openxmlformats-package.relationships+xml"/>
  <Override PartName="/ppt/slides/_rels/slide9.xml.rels" ContentType="application/vnd.openxmlformats-package.relationships+xml"/>
  <Override PartName="/ppt/slides/_rels/slide13.xml.rels" ContentType="application/vnd.openxmlformats-package.relationships+xml"/>
  <Override PartName="/ppt/slides/_rels/slide31.xml.rels" ContentType="application/vnd.openxmlformats-package.relationships+xml"/>
  <Override PartName="/ppt/slides/_rels/slide34.xml.rels" ContentType="application/vnd.openxmlformats-package.relationships+xml"/>
  <Override PartName="/ppt/slides/_rels/slide2.xml.rels" ContentType="application/vnd.openxmlformats-package.relationships+xml"/>
  <Override PartName="/ppt/slides/_rels/slide38.xml.rels" ContentType="application/vnd.openxmlformats-package.relationships+xml"/>
  <Override PartName="/ppt/slides/_rels/slide22.xml.rels" ContentType="application/vnd.openxmlformats-package.relationships+xml"/>
  <Override PartName="/ppt/slides/_rels/slide35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2.xml.rels" ContentType="application/vnd.openxmlformats-package.relationships+xml"/>
  <Override PartName="/ppt/slides/_rels/slide8.xml.rels" ContentType="application/vnd.openxmlformats-package.relationships+xml"/>
  <Override PartName="/ppt/slides/_rels/slide37.xml.rels" ContentType="application/vnd.openxmlformats-package.relationships+xml"/>
  <Override PartName="/ppt/slides/_rels/slide1.xml.rels" ContentType="application/vnd.openxmlformats-package.relationships+xml"/>
  <Override PartName="/ppt/slides/_rels/slide21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3.xml.rels" ContentType="application/vnd.openxmlformats-package.relationships+xml"/>
  <Override PartName="/ppt/slides/_rels/slide23.xml.rels" ContentType="application/vnd.openxmlformats-package.relationships+xml"/>
  <Override PartName="/ppt/slides/_rels/slide16.xml.rels" ContentType="application/vnd.openxmlformats-package.relationships+xml"/>
  <Override PartName="/ppt/slides/_rels/slide4.xml.rels" ContentType="application/vnd.openxmlformats-package.relationships+xml"/>
  <Override PartName="/ppt/slides/_rels/slide24.xml.rels" ContentType="application/vnd.openxmlformats-package.relationships+xml"/>
  <Override PartName="/ppt/slides/_rels/slide5.xml.rels" ContentType="application/vnd.openxmlformats-package.relationships+xml"/>
  <Override PartName="/ppt/slides/_rels/slide25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36.xml.rels" ContentType="application/vnd.openxmlformats-package.relationships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_rels/presentation.xml.rels" ContentType="application/vnd.openxmlformats-package.relationships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_rels/slideLayout51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9.xml.rels" ContentType="application/vnd.openxmlformats-package.relationships+xml"/>
  <Override PartName="/ppt/slideLayouts/slideLayout5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_rels/notesSlide8.xml.rels" ContentType="application/vnd.openxmlformats-package.relationships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media/image12.png" ContentType="image/png"/>
  <Override PartName="/ppt/media/image11.png" ContentType="image/png"/>
  <Override PartName="/ppt/media/image27.png" ContentType="image/png"/>
  <Override PartName="/ppt/media/image10.png" ContentType="image/png"/>
  <Override PartName="/ppt/media/image26.png" ContentType="image/png"/>
  <Override PartName="/ppt/media/image9.png" ContentType="image/png"/>
  <Override PartName="/ppt/media/image8.png" ContentType="image/png"/>
  <Override PartName="/ppt/media/image7.png" ContentType="image/png"/>
  <Override PartName="/ppt/media/image14.png" ContentType="image/png"/>
  <Override PartName="/ppt/media/image2.png" ContentType="image/png"/>
  <Override PartName="/ppt/media/image13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5.png" ContentType="image/png"/>
  <Override PartName="/ppt/media/image24.png" ContentType="image/png"/>
  <Override PartName="/ppt/media/image19.png" ContentType="image/png"/>
  <Override PartName="/ppt/media/image18.png" ContentType="image/png"/>
  <Override PartName="/ppt/media/image6.png" ContentType="image/png"/>
  <Override PartName="/ppt/media/image17.png" ContentType="image/png"/>
  <Override PartName="/ppt/media/image5.png" ContentType="image/png"/>
  <Override PartName="/ppt/media/image4.png" ContentType="image/png"/>
  <Override PartName="/ppt/media/image16.png" ContentType="image/png"/>
  <Override PartName="/ppt/media/image3.png" ContentType="image/png"/>
  <Override PartName="/ppt/media/image15.png" ContentType="image/png"/>
  <Override PartName="/ppt/media/image1.png" ContentType="image/png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</p:sldIdLst>
  <p:sldSz cx="9144000" cy="6858000"/>
  <p:notesSz cx="6797675" cy="9926638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dt" idx="1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9" name="PlaceHolder 5"/>
          <p:cNvSpPr>
            <a:spLocks noGrp="1"/>
          </p:cNvSpPr>
          <p:nvPr>
            <p:ph type="ftr" idx="1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0" name="PlaceHolder 6"/>
          <p:cNvSpPr>
            <a:spLocks noGrp="1"/>
          </p:cNvSpPr>
          <p:nvPr>
            <p:ph type="sldNum" idx="1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8EC1053B-70C7-487A-9A08-ED9DD5894908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sldImg"/>
          </p:nvPr>
        </p:nvSpPr>
        <p:spPr>
          <a:xfrm>
            <a:off x="917640" y="744480"/>
            <a:ext cx="4958640" cy="3718800"/>
          </a:xfrm>
          <a:prstGeom prst="rect">
            <a:avLst/>
          </a:prstGeom>
          <a:ln w="0">
            <a:noFill/>
          </a:ln>
        </p:spPr>
      </p:sp>
      <p:sp>
        <p:nvSpPr>
          <p:cNvPr id="341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34200" cy="4462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PlaceHolder 3"/>
          <p:cNvSpPr>
            <a:spLocks noGrp="1"/>
          </p:cNvSpPr>
          <p:nvPr>
            <p:ph type="sldNum" idx="17"/>
          </p:nvPr>
        </p:nvSpPr>
        <p:spPr>
          <a:xfrm>
            <a:off x="3850560" y="9428760"/>
            <a:ext cx="2941560" cy="492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E467B81-A3CF-420B-A5B5-C2D011DDB615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FCF6522-715B-4D44-8B9B-11F3CF81F9D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4A693B0-C26D-45EE-9588-8BF910F79E0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7DC94B6-9AF5-4E67-9066-4D21E5DECE3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D0FC564-5D3F-44FC-8595-37AFB922E69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1673660-39FF-4595-8411-FD8E0FF16DE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DFFDCDE-FF80-4BDA-994D-5F29EFFCC17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027CA03A-AAA3-49CD-B12B-EFB90F558C7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14F2389-E5C4-4EE1-AD84-CD986290DF1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4737DC1B-51F9-4824-8692-EC1ADB9C467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414E13A-3A1C-4DE0-AB94-D37B5F32689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DC33BCF-5B7F-47B0-803B-E71ED793A80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05FA534-7684-412A-95AA-6D4AC3829E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73A71D5-5CC2-44F2-8C96-9BCBF45B8D4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D24452C-EAC1-43A2-A023-04885CC8DA2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7F3E580-DF6F-4DA4-9A1F-92EEDA290C6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388C800-DE40-4890-916D-A0F6E59A03CB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D1BBB48-2D69-46A1-8879-FC35B2F37FD7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CB3D40E7-2748-4388-B51F-62E74D912D7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526EA1E1-9A30-4316-AAD7-4D009735322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6003CC52-4DDB-4D4B-900E-B2EB377A68F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E84B766D-3FBA-4DBD-A49F-E64BF6DEA6E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8F30D80D-4B14-40A6-AE19-21E4D91BC17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18F52AC-FFB2-4574-9BAB-70E881F8288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3D9DC50A-097A-43B7-8ABD-2D64413A399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CFDF998-09ED-45DD-95C1-7EE0BC7FAC0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1FFE8715-4EB8-466B-8A35-8160D32FBE0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9D2DEB02-1288-4CB7-A6D7-90ADE48DC9B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3E39B630-E3C9-4628-98E6-CB57FA6F74D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9BFE5AE-9E47-443D-B027-540E40C35DE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E7DF701-4DAA-478F-9ED3-72B8498C27FB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73893D5E-ECD5-4C13-A0C9-F0F406AD304E}" type="slidenum">
              <a:t>&lt;#&gt;</a:t>
            </a:fld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3C47B90C-9D73-42A2-82BD-CD46A82EFFB0}" type="slidenum">
              <a:t>&lt;#&gt;</a:t>
            </a:fld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597AF1B7-55D7-465D-B9EA-5FDA542902D7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0519A76-38A3-41C5-961B-1E1F740A167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F0C8FB34-B812-471B-A84A-D741D4092813}" type="slidenum">
              <a:t>&lt;#&gt;</a:t>
            </a:fld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2FE9EA43-0660-44A3-A427-A6ACCC03CA96}" type="slidenum">
              <a:t>&lt;#&gt;</a:t>
            </a:fld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B8BC3C47-A9D0-4D40-9CBD-EE5738A9D84E}" type="slidenum">
              <a:t>&lt;#&gt;</a:t>
            </a:fld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882A5C83-E8C3-42C7-B65E-104971A700B0}" type="slidenum">
              <a:t>&lt;#&gt;</a:t>
            </a:fld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467E75A2-5DBA-4FDC-BFAC-87070A8C0452}" type="slidenum">
              <a:t>&lt;#&gt;</a:t>
            </a:fld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789AE1CE-8478-4750-840C-1092E81FF4AD}" type="slidenum">
              <a:t>&lt;#&gt;</a:t>
            </a:fld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34D3BC3D-7FFD-48A0-9DBA-E233768C1AA5}" type="slidenum">
              <a:t>&lt;#&gt;</a:t>
            </a:fld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B6ACD4AF-4228-49DE-83C7-158357651771}" type="slidenum">
              <a:t>&lt;#&gt;</a:t>
            </a:fld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B4F0C4CB-CA27-4510-8C08-11098EF63B86}" type="slidenum">
              <a:t>&lt;#&gt;</a:t>
            </a:fld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18ABBF7B-EBF1-410E-A42A-7C0AB5F644D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B516EED-AF40-4E03-A54D-956D6605672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E8693DF2-6598-47B3-B682-FB74034A8A4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47AB22F6-986B-41CA-A62E-102994BA8EE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AE7F7B51-ACD0-4AA5-A3C0-F620D8F76A9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2FC48E4A-C5A4-4C67-A1C2-5866E7A85ED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6D64AA31-CD70-405C-BBCE-A99658D9B48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EA82B41B-B353-49CC-8A84-58B33852985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8703665A-82C4-4B35-AEA9-BEFE3978FA3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0B199E4F-60D3-4426-8C82-199F2F2D1B8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75FBCB43-163B-417D-8E11-7AF870F2FAB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79701665-E065-4AB7-9390-9AD605278B9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43FAF5B-4B8E-445C-827E-B93B19A807D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F53170E-0983-4EAC-8CB3-8032C5B7E08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294BA37-0AB8-4331-8FC2-826C2E4A2C3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9DC244D-8B28-42EF-8712-9452A456CAE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02CD9C1-02E0-4F4F-A656-ACFD34E5FE2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116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AD4838A-75F0-4230-9BF9-4146835390B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116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75693D0-B9C9-40A3-94F0-6E4FA369DC45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116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69FDB2E-1C57-4560-A84F-F4B4F0DA6C84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 8"/>
          <p:cNvSpPr/>
          <p:nvPr/>
        </p:nvSpPr>
        <p:spPr>
          <a:xfrm>
            <a:off x="0" y="-7560"/>
            <a:ext cx="9139680" cy="104976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350" spc="-1" strike="noStrike">
              <a:solidFill>
                <a:srgbClr val="cbad91"/>
              </a:solidFill>
              <a:latin typeface="Calibri"/>
              <a:ea typeface="DejaVu Sans"/>
            </a:endParaRPr>
          </a:p>
        </p:txBody>
      </p:sp>
      <p:sp>
        <p:nvSpPr>
          <p:cNvPr id="124" name="Прямоугольник 10"/>
          <p:cNvSpPr/>
          <p:nvPr/>
        </p:nvSpPr>
        <p:spPr>
          <a:xfrm>
            <a:off x="8480520" y="6324120"/>
            <a:ext cx="396720" cy="52956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350" spc="-1" strike="noStrike">
              <a:solidFill>
                <a:srgbClr val="cbad91"/>
              </a:solidFill>
              <a:latin typeface="Calibri"/>
              <a:ea typeface="DejaVu Sans"/>
            </a:endParaRPr>
          </a:p>
        </p:txBody>
      </p:sp>
      <p:sp>
        <p:nvSpPr>
          <p:cNvPr id="125" name="PlaceHolder 1"/>
          <p:cNvSpPr>
            <a:spLocks noGrp="1"/>
          </p:cNvSpPr>
          <p:nvPr>
            <p:ph type="sldNum" idx="10"/>
          </p:nvPr>
        </p:nvSpPr>
        <p:spPr>
          <a:xfrm>
            <a:off x="8480520" y="6408720"/>
            <a:ext cx="39672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d9c5b5"/>
                </a:solidFill>
                <a:latin typeface="Calibri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fld id="{A84F8FAA-5EAE-43F1-A23B-05A7C7F01027}" type="slidenum">
              <a:rPr b="0" lang="ru-RU" sz="1200" spc="-1" strike="noStrike">
                <a:solidFill>
                  <a:srgbClr val="d9c5b5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116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F5D5CDD-71AC-4A6E-8864-6672C1B69E3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29400" cy="36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9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4.png"/><Relationship Id="rId6" Type="http://schemas.openxmlformats.org/officeDocument/2006/relationships/image" Target="../media/image16.png"/><Relationship Id="rId7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.png"/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.png"/><Relationship Id="rId3" Type="http://schemas.openxmlformats.org/officeDocument/2006/relationships/image" Target="../media/image18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0.png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1.png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.png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3.png"/><Relationship Id="rId3" Type="http://schemas.openxmlformats.org/officeDocument/2006/relationships/image" Target="../media/image23.png"/><Relationship Id="rId4" Type="http://schemas.openxmlformats.org/officeDocument/2006/relationships/image" Target="../media/image23.png"/><Relationship Id="rId5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6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" descr=""/>
          <p:cNvPicPr/>
          <p:nvPr/>
        </p:nvPicPr>
        <p:blipFill>
          <a:blip r:embed="rId1"/>
          <a:stretch/>
        </p:blipFill>
        <p:spPr>
          <a:xfrm>
            <a:off x="1755720" y="1277280"/>
            <a:ext cx="5713200" cy="4350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"/>
          <p:cNvSpPr/>
          <p:nvPr/>
        </p:nvSpPr>
        <p:spPr>
          <a:xfrm>
            <a:off x="580320" y="1011240"/>
            <a:ext cx="8457480" cy="525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rmAutofit/>
          </a:bodyPr>
          <a:p>
            <a:pPr marL="432000" indent="-324000" algn="just">
              <a:lnSpc>
                <a:spcPct val="11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 u="sng">
                <a:solidFill>
                  <a:srgbClr val="990033"/>
                </a:solidFill>
                <a:uFillTx/>
                <a:latin typeface="Times New Roman"/>
                <a:ea typeface="DejaVu Sans"/>
              </a:rPr>
              <a:t>Номенклатура медицинских организаций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- Приказ Министерства здравоохранения Российской Федерации от 06.08.2013 N 529н "Об утверждении номенклатуры медицинских организаций</a:t>
            </a:r>
            <a:r>
              <a:rPr b="0" lang="en-US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”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(с изменениями)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10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 u="sng">
                <a:solidFill>
                  <a:srgbClr val="990033"/>
                </a:solidFill>
                <a:uFillTx/>
                <a:latin typeface="Times New Roman"/>
                <a:ea typeface="DejaVu Sans"/>
              </a:rPr>
              <a:t>Номенклатура коек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- Приказ Минздравсоцразвития России от 17.05.2012 N 555н "Об утверждении номенклатуры коечного фонда по профилям медицинской помощи</a:t>
            </a:r>
            <a:r>
              <a:rPr b="0" lang="en-US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”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, (с изменениями)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11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 u="sng">
                <a:solidFill>
                  <a:srgbClr val="990033"/>
                </a:solidFill>
                <a:uFillTx/>
                <a:latin typeface="Times New Roman"/>
                <a:ea typeface="DejaVu Sans"/>
              </a:rPr>
              <a:t>Номенклатура должностей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- Приказ Министерства здравоохранения Российской Федерации от 20.12.2012 N 1183н "Об утверждении номенклатуры должностей медицинских и фармацевтических работников</a:t>
            </a:r>
            <a:r>
              <a:rPr b="0" lang="en-US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”</a:t>
            </a:r>
            <a:r>
              <a:rPr b="0" lang="ru-RU" sz="17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(с изменениями) 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10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Реестр административно-территориальных единиц субъекта Российской Федерации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6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Штатные расписания</a:t>
            </a:r>
            <a:r>
              <a:rPr b="1" lang="ru-RU" sz="1700" spc="-1" strike="noStrike" u="sng">
                <a:solidFill>
                  <a:srgbClr val="990033"/>
                </a:solidFill>
                <a:uFillTx/>
                <a:latin typeface="Times New Roman"/>
                <a:ea typeface="DejaVu Sans"/>
              </a:rPr>
              <a:t> </a:t>
            </a: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медицинских организаций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6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Устав и лицензии медицинских организаций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6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Общероссийский классификатор единиц измерения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10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Приказы (распоряжения) органа управления  здравоохранения субъекта РФ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>
              <a:lnSpc>
                <a:spcPct val="60000"/>
              </a:lnSpc>
              <a:spcBef>
                <a:spcPts val="1199"/>
              </a:spcBef>
              <a:spcAft>
                <a:spcPts val="2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1700" spc="-1" strike="noStrike">
                <a:solidFill>
                  <a:srgbClr val="990033"/>
                </a:solidFill>
                <a:latin typeface="Times New Roman"/>
                <a:ea typeface="DejaVu Sans"/>
              </a:rPr>
              <a:t>Приказы руководителя медицинской организации</a:t>
            </a:r>
            <a:endParaRPr b="0" lang="ru-RU" sz="17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Rectangle 6"/>
          <p:cNvSpPr/>
          <p:nvPr/>
        </p:nvSpPr>
        <p:spPr>
          <a:xfrm>
            <a:off x="1096560" y="526680"/>
            <a:ext cx="8000280" cy="303840"/>
          </a:xfrm>
          <a:prstGeom prst="rect">
            <a:avLst/>
          </a:prstGeom>
          <a:solidFill>
            <a:srgbClr val="8d281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2000" spc="-1" strike="noStrike">
                <a:solidFill>
                  <a:srgbClr val="ffffff"/>
                </a:solidFill>
                <a:latin typeface="Arial"/>
                <a:ea typeface="DejaVu Sans"/>
              </a:rPr>
              <a:t>Рекомендованные документы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0" name="" descr=""/>
          <p:cNvPicPr/>
          <p:nvPr/>
        </p:nvPicPr>
        <p:blipFill>
          <a:blip r:embed="rId1"/>
          <a:stretch/>
        </p:blipFill>
        <p:spPr>
          <a:xfrm>
            <a:off x="88920" y="1980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" descr=""/>
          <p:cNvPicPr/>
          <p:nvPr/>
        </p:nvPicPr>
        <p:blipFill>
          <a:blip r:embed="rId1"/>
          <a:stretch/>
        </p:blipFill>
        <p:spPr>
          <a:xfrm>
            <a:off x="0" y="360"/>
            <a:ext cx="9134640" cy="1276920"/>
          </a:xfrm>
          <a:prstGeom prst="rect">
            <a:avLst/>
          </a:prstGeom>
          <a:ln w="0">
            <a:noFill/>
          </a:ln>
        </p:spPr>
      </p:pic>
      <p:pic>
        <p:nvPicPr>
          <p:cNvPr id="242" name="" descr=""/>
          <p:cNvPicPr/>
          <p:nvPr/>
        </p:nvPicPr>
        <p:blipFill>
          <a:blip r:embed="rId2"/>
          <a:stretch/>
        </p:blipFill>
        <p:spPr>
          <a:xfrm>
            <a:off x="360" y="1274040"/>
            <a:ext cx="9142920" cy="5583240"/>
          </a:xfrm>
          <a:prstGeom prst="rect">
            <a:avLst/>
          </a:prstGeom>
          <a:ln w="0">
            <a:noFill/>
          </a:ln>
        </p:spPr>
      </p:pic>
      <p:sp>
        <p:nvSpPr>
          <p:cNvPr id="243" name="Прямоугольник 1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Изменения в ф. № 7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Прямоугольник 2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Изменения в ф. № 7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Прямоугольник 7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Изменения в ф. № 7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Прямоугольник 9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Изменения в ф. № 7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7" name="" descr=""/>
          <p:cNvPicPr/>
          <p:nvPr/>
        </p:nvPicPr>
        <p:blipFill>
          <a:blip r:embed="rId3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34640" cy="1276920"/>
          </a:xfrm>
          <a:prstGeom prst="rect">
            <a:avLst/>
          </a:prstGeom>
          <a:ln w="0">
            <a:noFill/>
          </a:ln>
        </p:spPr>
      </p:pic>
      <p:pic>
        <p:nvPicPr>
          <p:cNvPr id="249" name="" descr=""/>
          <p:cNvPicPr/>
          <p:nvPr/>
        </p:nvPicPr>
        <p:blipFill>
          <a:blip r:embed="rId2"/>
          <a:srcRect l="0" t="475" r="0" b="0"/>
          <a:stretch/>
        </p:blipFill>
        <p:spPr>
          <a:xfrm>
            <a:off x="-8280" y="1277640"/>
            <a:ext cx="9142920" cy="5571000"/>
          </a:xfrm>
          <a:prstGeom prst="rect">
            <a:avLst/>
          </a:prstGeom>
          <a:ln w="0">
            <a:noFill/>
          </a:ln>
        </p:spPr>
      </p:pic>
      <p:sp>
        <p:nvSpPr>
          <p:cNvPr id="250" name="Прямоугольник 10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Изменения в ф. № 7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1" name="" descr=""/>
          <p:cNvPicPr/>
          <p:nvPr/>
        </p:nvPicPr>
        <p:blipFill>
          <a:blip r:embed="rId3"/>
          <a:stretch/>
        </p:blipFill>
        <p:spPr>
          <a:xfrm>
            <a:off x="229680" y="11052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Rectangle 2"/>
          <p:cNvSpPr/>
          <p:nvPr/>
        </p:nvSpPr>
        <p:spPr>
          <a:xfrm>
            <a:off x="228960" y="1611720"/>
            <a:ext cx="8758800" cy="482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rmAutofit/>
          </a:bodyPr>
          <a:p>
            <a:pPr marL="391680" indent="-302760" algn="ctr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ФСН №12 «Сведения о числе заболеваний,зарегистрированных у пациентов, проживающих в районе обслуживания медицинской организации» (утв. Приказом РФ №543 от 13.11.2024 г.)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 algn="ctr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ff0000"/>
                </a:solidFill>
                <a:latin typeface="Arial"/>
                <a:ea typeface="DejaVu Sans"/>
              </a:rPr>
              <a:t>Обратить внимание на следующие нозоологии: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115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сахарный диабет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мониторинг СД, 9 инцидент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115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вирусный гепатит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ФСН № 65 «Сведения о вирусных гепатитах»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115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ожирение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показатели Нацпроекта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115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преддиабет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9 инцидент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115000"/>
              </a:lnSpc>
              <a:spcBef>
                <a:spcPts val="360"/>
              </a:spcBef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ff0000"/>
                </a:solidFill>
                <a:latin typeface="Arial"/>
                <a:ea typeface="DejaVu Sans"/>
              </a:rPr>
              <a:t>Обязательно за подписью эндокринолога, инфекциониста!!!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91680" indent="-302760">
              <a:lnSpc>
                <a:spcPct val="80000"/>
              </a:lnSpc>
              <a:spcBef>
                <a:spcPts val="519"/>
              </a:spcBef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1619640" y="188640"/>
            <a:ext cx="7073280" cy="1138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ИЗМЕНЕНИЯ, ВНОСИМЫЕ В  ФОРМЫ ФЕДЕРАЛЬНОГО И ОТРАСЛЕВОГО  СТАТИСТИЧЕСКОГО   НАБЛЮДЕНИЯ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"/>
          <p:cNvSpPr/>
          <p:nvPr/>
        </p:nvSpPr>
        <p:spPr>
          <a:xfrm>
            <a:off x="2880000" y="2988000"/>
            <a:ext cx="1258920" cy="17892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0">
            <a:solidFill>
              <a:srgbClr val="25406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4640" bIns="4464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5" name=""/>
          <p:cNvSpPr/>
          <p:nvPr/>
        </p:nvSpPr>
        <p:spPr>
          <a:xfrm>
            <a:off x="2880000" y="4356000"/>
            <a:ext cx="1258920" cy="17892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0">
            <a:solidFill>
              <a:srgbClr val="25406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4640" bIns="4464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6" name=""/>
          <p:cNvSpPr/>
          <p:nvPr/>
        </p:nvSpPr>
        <p:spPr>
          <a:xfrm>
            <a:off x="2880720" y="3348720"/>
            <a:ext cx="1258920" cy="17892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0">
            <a:solidFill>
              <a:srgbClr val="25406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4640" bIns="4464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7" name=""/>
          <p:cNvSpPr/>
          <p:nvPr/>
        </p:nvSpPr>
        <p:spPr>
          <a:xfrm>
            <a:off x="2881080" y="3997080"/>
            <a:ext cx="1258920" cy="17892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0">
            <a:solidFill>
              <a:srgbClr val="25406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4640" bIns="4464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258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Rectangle 9"/>
          <p:cNvSpPr/>
          <p:nvPr/>
        </p:nvSpPr>
        <p:spPr>
          <a:xfrm>
            <a:off x="1114200" y="1079640"/>
            <a:ext cx="7293240" cy="43531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600" spc="-1" strike="noStrike">
                <a:solidFill>
                  <a:srgbClr val="ffffff"/>
                </a:solidFill>
                <a:latin typeface="Calibri"/>
                <a:ea typeface="DejaVu Sans"/>
              </a:rPr>
              <a:t>#</a:t>
            </a:r>
            <a:r>
              <a:rPr b="1" lang="ru-RU" sz="1600" spc="-1" strike="noStrike">
                <a:solidFill>
                  <a:srgbClr val="ffffff"/>
                </a:solidFill>
                <a:latin typeface="Calibri"/>
                <a:ea typeface="DejaVu Sans"/>
              </a:rPr>
              <a:t>№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	</a:t>
            </a:r>
            <a:r>
              <a:rPr b="1" lang="ru-RU" sz="2200" spc="-1" strike="noStrike">
                <a:solidFill>
                  <a:srgbClr val="c9211e"/>
                </a:solidFill>
                <a:latin typeface="Tinos"/>
                <a:ea typeface="DejaVu Sans"/>
              </a:rPr>
              <a:t>ФСН №57</a:t>
            </a:r>
            <a:r>
              <a:rPr b="1" lang="ru-RU" sz="2200" spc="-1" strike="noStrike">
                <a:solidFill>
                  <a:srgbClr val="000000"/>
                </a:solidFill>
                <a:latin typeface="Tinos"/>
                <a:ea typeface="DejaVu Sans"/>
              </a:rPr>
              <a:t> </a:t>
            </a:r>
            <a:r>
              <a:rPr b="0" lang="ru-RU" sz="2200" spc="-1" strike="noStrike">
                <a:solidFill>
                  <a:srgbClr val="000000"/>
                </a:solidFill>
                <a:latin typeface="Tinos"/>
                <a:ea typeface="DejaVu Sans"/>
              </a:rPr>
              <a:t>«Сведения о травмах, отравлениях и некоторых других последствиях внешних причин».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Tinos"/>
                <a:ea typeface="DejaVu Sans"/>
              </a:rPr>
              <a:t>В форму внесены существенные изменения!!! Форма на данный момент не утверждена!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2200" spc="-1" strike="noStrike">
                <a:solidFill>
                  <a:srgbClr val="c9211e"/>
                </a:solidFill>
                <a:latin typeface="Tinos"/>
                <a:ea typeface="DejaVu Sans"/>
              </a:rPr>
              <a:t>	</a:t>
            </a:r>
            <a:r>
              <a:rPr b="1" lang="ru-RU" sz="2200" spc="-1" strike="noStrike">
                <a:solidFill>
                  <a:srgbClr val="c9211e"/>
                </a:solidFill>
                <a:latin typeface="Tinos"/>
                <a:ea typeface="DejaVu Sans"/>
              </a:rPr>
              <a:t>Новое!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Tinos"/>
                <a:ea typeface="DejaVu Sans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Tinos"/>
                <a:ea typeface="DejaVu Sans"/>
              </a:rPr>
              <a:t>Форму впервые предоставляет Бюро судебно-медицинской экспертизы по умершим на догоспитальном периоде и во время происшествия.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Прямоугольник 12"/>
          <p:cNvSpPr/>
          <p:nvPr/>
        </p:nvSpPr>
        <p:spPr>
          <a:xfrm>
            <a:off x="1547640" y="188640"/>
            <a:ext cx="7145640" cy="7891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  <a:ea typeface="DejaVu Sans"/>
              </a:rPr>
              <a:t>ИЗМЕНЕНИЯ, ВНОСИМЫЕ В ДЕЙСТВУЮЩИЕ ФОРМЫ ФЕДЕРАЛЬНОГО И ОТРАСЛЕВОГО  СТАТИСТИЧЕСКОГО   НАБЛЮДЕНИЯ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1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1619640" y="188640"/>
            <a:ext cx="7073280" cy="1138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ИЗМЕНЕНИЯ, ВНОСИМЫЕ В  ФОРМЫ ФЕДЕРАЛЬНОГО И ОТРАСЛЕВОГО  СТАТИСТИЧЕСКОГО   НАБЛЮДЕНИЯ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3" name="" descr=""/>
          <p:cNvPicPr/>
          <p:nvPr/>
        </p:nvPicPr>
        <p:blipFill>
          <a:blip r:embed="rId1"/>
          <a:stretch/>
        </p:blipFill>
        <p:spPr>
          <a:xfrm>
            <a:off x="0" y="1502640"/>
            <a:ext cx="9142920" cy="5354640"/>
          </a:xfrm>
          <a:prstGeom prst="rect">
            <a:avLst/>
          </a:prstGeom>
          <a:ln w="0">
            <a:noFill/>
          </a:ln>
        </p:spPr>
      </p:pic>
      <p:pic>
        <p:nvPicPr>
          <p:cNvPr id="264" name="" descr=""/>
          <p:cNvPicPr/>
          <p:nvPr/>
        </p:nvPicPr>
        <p:blipFill>
          <a:blip r:embed="rId2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4"/>
          <p:cNvSpPr/>
          <p:nvPr/>
        </p:nvSpPr>
        <p:spPr>
          <a:xfrm>
            <a:off x="1619640" y="189000"/>
            <a:ext cx="7073280" cy="1138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  <a:ea typeface="DejaVu Sans"/>
              </a:rPr>
              <a:t>ИЗМЕНЕНИЯ, ВНОСИМЫЕ В  ФОРМЫ ФЕДЕРАЛЬНОГО И ОТРАСЛЕВОГО  СТАТИСТИЧЕСКОГО   НАБЛЮДЕНИЯ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6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267" name="" descr=""/>
          <p:cNvPicPr/>
          <p:nvPr/>
        </p:nvPicPr>
        <p:blipFill>
          <a:blip r:embed="rId2"/>
          <a:stretch/>
        </p:blipFill>
        <p:spPr>
          <a:xfrm>
            <a:off x="0" y="1328400"/>
            <a:ext cx="9142920" cy="5528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Rectangle 26"/>
          <p:cNvSpPr/>
          <p:nvPr/>
        </p:nvSpPr>
        <p:spPr>
          <a:xfrm>
            <a:off x="237240" y="1620000"/>
            <a:ext cx="8758800" cy="482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rmAutofit fontScale="60000"/>
          </a:bodyPr>
          <a:p>
            <a:pPr marL="234360" indent="-18144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При заполнении0 следует иметь в виду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spcBef>
                <a:spcPts val="2911"/>
              </a:spcBef>
              <a:spcAft>
                <a:spcPts val="2551"/>
              </a:spcAft>
              <a:tabLst>
                <a:tab algn="l" pos="0"/>
              </a:tabLst>
            </a:pPr>
            <a:r>
              <a:rPr b="1" lang="ru-RU" sz="2800" spc="-1" strike="noStrike">
                <a:solidFill>
                  <a:srgbClr val="ff0000"/>
                </a:solidFill>
                <a:latin typeface="Tinos"/>
                <a:ea typeface="DejaVu Sans"/>
              </a:rPr>
              <a:t>ФСН № 42</a:t>
            </a:r>
            <a:r>
              <a:rPr b="1" lang="ru-RU" sz="2800" spc="-1" strike="noStrike">
                <a:solidFill>
                  <a:srgbClr val="2a6099"/>
                </a:solidFill>
                <a:latin typeface="Tinos"/>
                <a:ea typeface="DejaVu Sans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 « Сведения о деятельности Центра, бюро судебно-медицинской экспертизы»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spcBef>
                <a:spcPts val="2911"/>
              </a:spcBef>
              <a:spcAft>
                <a:spcPts val="2551"/>
              </a:spcAft>
              <a:tabLst>
                <a:tab algn="l" pos="0"/>
              </a:tabLst>
            </a:pPr>
            <a:r>
              <a:rPr b="1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Форма утверждена Приказом Росстат №613 от 6 декабря 2024 года.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spcBef>
                <a:spcPts val="2911"/>
              </a:spcBef>
              <a:spcAft>
                <a:spcPts val="2551"/>
              </a:spcAft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В форму внесены существенные изменения!!! Заполняется в обязательном порядке в ИС Своды, форма будет подгружена  в Медстат, где пройдет все виды контролей.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spcBef>
                <a:spcPts val="2911"/>
              </a:spcBef>
              <a:spcAft>
                <a:spcPts val="2551"/>
              </a:spcAft>
              <a:tabLst>
                <a:tab algn="l" pos="0"/>
              </a:tabLst>
            </a:pPr>
            <a:r>
              <a:rPr b="1" lang="ru-RU" sz="2800" spc="-1" strike="noStrike">
                <a:solidFill>
                  <a:srgbClr val="ff0000"/>
                </a:solidFill>
                <a:latin typeface="Tinos"/>
                <a:ea typeface="DejaVu Sans"/>
              </a:rPr>
              <a:t>ФСН № 65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 «Сведения о вирусных хронических гепатитах». Необходимо главным врачам медицинских организациям взять под личный контроль заполнения данной формы!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spcBef>
                <a:spcPts val="2911"/>
              </a:spcBef>
              <a:spcAft>
                <a:spcPts val="2551"/>
              </a:spcAft>
              <a:tabLst>
                <a:tab algn="l" pos="0"/>
              </a:tabLst>
            </a:pPr>
            <a:r>
              <a:rPr b="1" lang="ru-RU" sz="2800" spc="-1" strike="noStrike">
                <a:solidFill>
                  <a:srgbClr val="ff0000"/>
                </a:solidFill>
                <a:latin typeface="Tinos"/>
                <a:ea typeface="DejaVu Sans"/>
              </a:rPr>
              <a:t>ФСН №15</a:t>
            </a:r>
            <a:r>
              <a:rPr b="1" lang="ru-RU" sz="2800" spc="-1" strike="noStrike">
                <a:solidFill>
                  <a:srgbClr val="2a6099"/>
                </a:solidFill>
                <a:latin typeface="Tinos"/>
                <a:ea typeface="DejaVu Sans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« Сведения о медицинском наблюдении за состоянием здоровья лиц,зарегистрированных в Национальном радиационно-эпидемиологическом регистре» В форме указать уровень диспансеризации не менее 70%!!!</a:t>
            </a:r>
            <a:r>
              <a:rPr b="1" lang="ru-RU" sz="2800" spc="-1" strike="noStrike">
                <a:solidFill>
                  <a:srgbClr val="ffffff"/>
                </a:solidFill>
                <a:latin typeface="Tinos"/>
                <a:ea typeface="DejaVu Sans"/>
              </a:rPr>
              <a:t>ях – хронических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34360" indent="-181440" algn="ctr">
              <a:lnSpc>
                <a:spcPct val="115000"/>
              </a:lnSpc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1619640" y="188640"/>
            <a:ext cx="7073280" cy="1138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ИЗМЕНЕНИЯ, ВНОСИМЫЕ В  ФОРМЫ ФЕДЕРАЛЬНОГО И ОТРАСЛЕВОГО  СТАТИСТИЧЕСКОГО   НАБЛЮДЕНИЯ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0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Rectangle 1"/>
          <p:cNvSpPr/>
          <p:nvPr/>
        </p:nvSpPr>
        <p:spPr>
          <a:xfrm>
            <a:off x="152280" y="1484640"/>
            <a:ext cx="8758800" cy="482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rmAutofit fontScale="85000"/>
          </a:bodyPr>
          <a:p>
            <a:pPr marL="331920" indent="-25920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При заполнении №30 следует иметь в виду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31920" indent="-259200">
              <a:lnSpc>
                <a:spcPct val="80000"/>
              </a:lnSpc>
              <a:spcBef>
                <a:spcPts val="360"/>
              </a:spcBef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31920" indent="-259200" algn="just">
              <a:lnSpc>
                <a:spcPct val="80000"/>
              </a:lnSpc>
              <a:spcBef>
                <a:spcPts val="519"/>
              </a:spcBef>
              <a:buClr>
                <a:srgbClr val="000000"/>
              </a:buClr>
              <a:buFont typeface="Wingdings 2" charset="2"/>
              <a:buChar char=""/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Calibri"/>
                <a:ea typeface="DejaVu Sans"/>
              </a:rPr>
              <a:t>форма федерального статистического наблюдения № 30 составляется всеми медицинскими организациями, входящими в </a:t>
            </a:r>
            <a:r>
              <a:rPr b="1" lang="ru-RU" sz="2600" spc="-1" strike="noStrike">
                <a:solidFill>
                  <a:srgbClr val="990033"/>
                </a:solidFill>
                <a:latin typeface="Calibri"/>
                <a:ea typeface="DejaVu Sans"/>
              </a:rPr>
              <a:t>номенклатуру медицинских организаций</a:t>
            </a:r>
            <a:r>
              <a:rPr b="0" lang="ru-RU" sz="2600" spc="-1" strike="noStrike">
                <a:solidFill>
                  <a:srgbClr val="000000"/>
                </a:solidFill>
                <a:latin typeface="Calibri"/>
                <a:ea typeface="DejaVu Sans"/>
              </a:rPr>
              <a:t> (приказ Минздрава России от 06.08.2013 № 529н, зарегистрирован в Министерстве юстиции Российской Федерации 13.09.2013 № 29950) 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71280" algn="just">
              <a:lnSpc>
                <a:spcPct val="80000"/>
              </a:lnSpc>
              <a:spcBef>
                <a:spcPts val="519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331920" indent="-259200" algn="just">
              <a:lnSpc>
                <a:spcPct val="80000"/>
              </a:lnSpc>
              <a:spcBef>
                <a:spcPts val="519"/>
              </a:spcBef>
              <a:buClr>
                <a:srgbClr val="990033"/>
              </a:buClr>
              <a:buFont typeface="Wingdings 2" charset="2"/>
              <a:buChar char=""/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Calibri"/>
                <a:ea typeface="DejaVu Sans"/>
              </a:rPr>
              <a:t>ФФСН №30 заполняется всеми юридическими лицами в целом по организации, включая структурные подразделения (районные больницы, участковые больницы, амбулатории, филиалы, обособленные подразделения); каждым структурным подразделением юридического лица и отдельно по юридическому лицу без учета структурных подразделений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80000"/>
              </a:lnSpc>
              <a:spcBef>
                <a:spcPts val="519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331920" indent="-259200" algn="just">
              <a:lnSpc>
                <a:spcPct val="80000"/>
              </a:lnSpc>
              <a:spcBef>
                <a:spcPts val="519"/>
              </a:spcBef>
              <a:buClr>
                <a:srgbClr val="990033"/>
              </a:buClr>
              <a:buFont typeface="Wingdings 2" charset="2"/>
              <a:buChar char=""/>
              <a:tabLst>
                <a:tab algn="l" pos="0"/>
              </a:tabLst>
            </a:pPr>
            <a:r>
              <a:rPr b="1" lang="ru-RU" sz="2600" spc="-1" strike="noStrike">
                <a:solidFill>
                  <a:srgbClr val="990033"/>
                </a:solidFill>
                <a:latin typeface="Calibri"/>
                <a:ea typeface="DejaVu Sans"/>
              </a:rPr>
              <a:t>Все медицинские организации, без исключения, обязательно заполняют таблицы 1000, 1001, 1100, 7000, 8000!!!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80000"/>
              </a:lnSpc>
              <a:spcBef>
                <a:spcPts val="621"/>
              </a:spcBef>
              <a:tabLst>
                <a:tab algn="l" pos="0"/>
              </a:tabLst>
            </a:pPr>
            <a:endParaRPr b="0" lang="ru-RU" sz="3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1619640" y="188640"/>
            <a:ext cx="7073280" cy="1138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При заполнении ФФСН №30 следует иметь в виду</a:t>
            </a:r>
            <a:r>
              <a:rPr b="1" lang="en-US" sz="2400" spc="-1" strike="noStrike">
                <a:solidFill>
                  <a:srgbClr val="ffffff"/>
                </a:solidFill>
                <a:latin typeface="Calibri"/>
              </a:rPr>
              <a:t>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3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2" descr="C:\Users\beletskiya\Pictures\ед изм.png"/>
          <p:cNvPicPr/>
          <p:nvPr/>
        </p:nvPicPr>
        <p:blipFill>
          <a:blip r:embed="rId1"/>
          <a:stretch/>
        </p:blipFill>
        <p:spPr>
          <a:xfrm>
            <a:off x="0" y="0"/>
            <a:ext cx="9087120" cy="6710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21920" y="2925000"/>
            <a:ext cx="8225280" cy="3092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5400" spc="-1" strike="noStrike">
                <a:solidFill>
                  <a:srgbClr val="000000"/>
                </a:solidFill>
                <a:latin typeface="Times New Roman"/>
              </a:rPr>
              <a:t>Подготовка к годовому статистическому отчету </a:t>
            </a:r>
            <a:br>
              <a:rPr sz="5400"/>
            </a:br>
            <a:r>
              <a:rPr b="0" lang="ru-RU" sz="5400" spc="-1" strike="noStrike">
                <a:solidFill>
                  <a:srgbClr val="000000"/>
                </a:solidFill>
                <a:latin typeface="Times New Roman"/>
              </a:rPr>
              <a:t>за 2024 год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TextBox 3"/>
          <p:cNvSpPr/>
          <p:nvPr/>
        </p:nvSpPr>
        <p:spPr>
          <a:xfrm>
            <a:off x="1835640" y="6165360"/>
            <a:ext cx="56844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Майкоп, 2024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Rectangle 2"/>
          <p:cNvSpPr/>
          <p:nvPr/>
        </p:nvSpPr>
        <p:spPr>
          <a:xfrm>
            <a:off x="0" y="0"/>
            <a:ext cx="913968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lIns="90000" rIns="90000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15" name="Rectangle 2"/>
          <p:cNvSpPr/>
          <p:nvPr/>
        </p:nvSpPr>
        <p:spPr>
          <a:xfrm>
            <a:off x="0" y="0"/>
            <a:ext cx="913968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lIns="90000" rIns="90000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16" name="TextBox 6"/>
          <p:cNvSpPr/>
          <p:nvPr/>
        </p:nvSpPr>
        <p:spPr>
          <a:xfrm>
            <a:off x="3086280" y="692640"/>
            <a:ext cx="5091480" cy="207036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Медицинский информационно-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аналитический центр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Министерства здравоохранения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Республики Адыгея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7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2604960" cy="268236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sp>
        <p:nvSpPr>
          <p:cNvPr id="276" name="PlaceHolder 8"/>
          <p:cNvSpPr/>
          <p:nvPr/>
        </p:nvSpPr>
        <p:spPr>
          <a:xfrm>
            <a:off x="162036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7" name="" descr=""/>
          <p:cNvPicPr/>
          <p:nvPr/>
        </p:nvPicPr>
        <p:blipFill>
          <a:blip r:embed="rId2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278" name="" descr=""/>
          <p:cNvPicPr/>
          <p:nvPr/>
        </p:nvPicPr>
        <p:blipFill>
          <a:blip r:embed="rId3"/>
          <a:stretch/>
        </p:blipFill>
        <p:spPr>
          <a:xfrm>
            <a:off x="8439840" y="6239520"/>
            <a:ext cx="703440" cy="617760"/>
          </a:xfrm>
          <a:prstGeom prst="rect">
            <a:avLst/>
          </a:prstGeom>
          <a:ln w="0">
            <a:noFill/>
          </a:ln>
        </p:spPr>
      </p:pic>
      <p:pic>
        <p:nvPicPr>
          <p:cNvPr id="279" name="" descr=""/>
          <p:cNvPicPr/>
          <p:nvPr/>
        </p:nvPicPr>
        <p:blipFill>
          <a:blip r:embed="rId4"/>
          <a:srcRect l="0" t="0" r="397" b="400"/>
          <a:stretch/>
        </p:blipFill>
        <p:spPr>
          <a:xfrm>
            <a:off x="360" y="1580400"/>
            <a:ext cx="9142920" cy="5276880"/>
          </a:xfrm>
          <a:prstGeom prst="rect">
            <a:avLst/>
          </a:prstGeom>
          <a:ln w="0">
            <a:noFill/>
          </a:ln>
        </p:spPr>
      </p:pic>
      <p:pic>
        <p:nvPicPr>
          <p:cNvPr id="280" name="" descr=""/>
          <p:cNvPicPr/>
          <p:nvPr/>
        </p:nvPicPr>
        <p:blipFill>
          <a:blip r:embed="rId5"/>
          <a:stretch/>
        </p:blipFill>
        <p:spPr>
          <a:xfrm>
            <a:off x="8356320" y="1590840"/>
            <a:ext cx="703440" cy="700560"/>
          </a:xfrm>
          <a:prstGeom prst="rect">
            <a:avLst/>
          </a:prstGeom>
          <a:ln w="0">
            <a:noFill/>
          </a:ln>
        </p:spPr>
      </p:pic>
      <p:pic>
        <p:nvPicPr>
          <p:cNvPr id="281" name="" descr=""/>
          <p:cNvPicPr/>
          <p:nvPr/>
        </p:nvPicPr>
        <p:blipFill>
          <a:blip r:embed="rId6"/>
          <a:stretch/>
        </p:blipFill>
        <p:spPr>
          <a:xfrm>
            <a:off x="143280" y="4000680"/>
            <a:ext cx="3598920" cy="1989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sp>
        <p:nvSpPr>
          <p:cNvPr id="283" name="PlaceHolder 9"/>
          <p:cNvSpPr/>
          <p:nvPr/>
        </p:nvSpPr>
        <p:spPr>
          <a:xfrm>
            <a:off x="162036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4" name="" descr=""/>
          <p:cNvPicPr/>
          <p:nvPr/>
        </p:nvPicPr>
        <p:blipFill>
          <a:blip r:embed="rId2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285" name="" descr=""/>
          <p:cNvPicPr/>
          <p:nvPr/>
        </p:nvPicPr>
        <p:blipFill>
          <a:blip r:embed="rId3"/>
          <a:srcRect l="0" t="0" r="223" b="0"/>
          <a:stretch/>
        </p:blipFill>
        <p:spPr>
          <a:xfrm>
            <a:off x="360" y="1580400"/>
            <a:ext cx="9142920" cy="5276880"/>
          </a:xfrm>
          <a:prstGeom prst="rect">
            <a:avLst/>
          </a:prstGeom>
          <a:ln w="0">
            <a:noFill/>
          </a:ln>
        </p:spPr>
      </p:pic>
      <p:pic>
        <p:nvPicPr>
          <p:cNvPr id="286" name="" descr=""/>
          <p:cNvPicPr/>
          <p:nvPr/>
        </p:nvPicPr>
        <p:blipFill>
          <a:blip r:embed="rId4"/>
          <a:stretch/>
        </p:blipFill>
        <p:spPr>
          <a:xfrm>
            <a:off x="8356320" y="1590840"/>
            <a:ext cx="703440" cy="70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sp>
        <p:nvSpPr>
          <p:cNvPr id="288" name="PlaceHolder 10"/>
          <p:cNvSpPr/>
          <p:nvPr/>
        </p:nvSpPr>
        <p:spPr>
          <a:xfrm>
            <a:off x="162036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9" name="" descr=""/>
          <p:cNvPicPr/>
          <p:nvPr/>
        </p:nvPicPr>
        <p:blipFill>
          <a:blip r:embed="rId2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290" name="" descr=""/>
          <p:cNvPicPr/>
          <p:nvPr/>
        </p:nvPicPr>
        <p:blipFill>
          <a:blip r:embed="rId3"/>
          <a:srcRect l="0" t="0" r="141" b="609"/>
          <a:stretch/>
        </p:blipFill>
        <p:spPr>
          <a:xfrm>
            <a:off x="0" y="1580400"/>
            <a:ext cx="9143280" cy="5276880"/>
          </a:xfrm>
          <a:prstGeom prst="rect">
            <a:avLst/>
          </a:prstGeom>
          <a:ln w="0">
            <a:noFill/>
          </a:ln>
        </p:spPr>
      </p:pic>
      <p:pic>
        <p:nvPicPr>
          <p:cNvPr id="291" name="" descr=""/>
          <p:cNvPicPr/>
          <p:nvPr/>
        </p:nvPicPr>
        <p:blipFill>
          <a:blip r:embed="rId4"/>
          <a:stretch/>
        </p:blipFill>
        <p:spPr>
          <a:xfrm>
            <a:off x="8359560" y="1598400"/>
            <a:ext cx="703440" cy="70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" descr=""/>
          <p:cNvPicPr/>
          <p:nvPr/>
        </p:nvPicPr>
        <p:blipFill>
          <a:blip r:embed="rId1"/>
          <a:srcRect l="0" t="0" r="49" b="234"/>
          <a:stretch/>
        </p:blipFill>
        <p:spPr>
          <a:xfrm>
            <a:off x="0" y="0"/>
            <a:ext cx="9160560" cy="6858000"/>
          </a:xfrm>
          <a:prstGeom prst="rect">
            <a:avLst/>
          </a:prstGeom>
          <a:ln w="0">
            <a:noFill/>
          </a:ln>
        </p:spPr>
      </p:pic>
      <p:pic>
        <p:nvPicPr>
          <p:cNvPr id="293" name="" descr=""/>
          <p:cNvPicPr/>
          <p:nvPr/>
        </p:nvPicPr>
        <p:blipFill>
          <a:blip r:embed="rId2"/>
          <a:stretch/>
        </p:blipFill>
        <p:spPr>
          <a:xfrm>
            <a:off x="8415360" y="0"/>
            <a:ext cx="703440" cy="908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pic>
        <p:nvPicPr>
          <p:cNvPr id="295" name="" descr=""/>
          <p:cNvPicPr/>
          <p:nvPr/>
        </p:nvPicPr>
        <p:blipFill>
          <a:blip r:embed="rId2"/>
          <a:srcRect l="0" t="0" r="148" b="338"/>
          <a:stretch/>
        </p:blipFill>
        <p:spPr>
          <a:xfrm>
            <a:off x="-10800" y="1428840"/>
            <a:ext cx="9154080" cy="5428440"/>
          </a:xfrm>
          <a:prstGeom prst="rect">
            <a:avLst/>
          </a:prstGeom>
          <a:ln w="0">
            <a:noFill/>
          </a:ln>
        </p:spPr>
      </p:pic>
      <p:sp>
        <p:nvSpPr>
          <p:cNvPr id="296" name="PlaceHolder 5"/>
          <p:cNvSpPr/>
          <p:nvPr/>
        </p:nvSpPr>
        <p:spPr>
          <a:xfrm>
            <a:off x="162000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7" name="" descr=""/>
          <p:cNvPicPr/>
          <p:nvPr/>
        </p:nvPicPr>
        <p:blipFill>
          <a:blip r:embed="rId3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298" name="" descr=""/>
          <p:cNvPicPr/>
          <p:nvPr/>
        </p:nvPicPr>
        <p:blipFill>
          <a:blip r:embed="rId4"/>
          <a:stretch/>
        </p:blipFill>
        <p:spPr>
          <a:xfrm>
            <a:off x="8736840" y="6239520"/>
            <a:ext cx="406440" cy="617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pic>
        <p:nvPicPr>
          <p:cNvPr id="300" name="" descr=""/>
          <p:cNvPicPr/>
          <p:nvPr/>
        </p:nvPicPr>
        <p:blipFill>
          <a:blip r:embed="rId2"/>
          <a:stretch/>
        </p:blipFill>
        <p:spPr>
          <a:xfrm>
            <a:off x="360" y="1467000"/>
            <a:ext cx="9142920" cy="5390280"/>
          </a:xfrm>
          <a:prstGeom prst="rect">
            <a:avLst/>
          </a:prstGeom>
          <a:ln w="0">
            <a:noFill/>
          </a:ln>
        </p:spPr>
      </p:pic>
      <p:sp>
        <p:nvSpPr>
          <p:cNvPr id="301" name="PlaceHolder 6"/>
          <p:cNvSpPr/>
          <p:nvPr/>
        </p:nvSpPr>
        <p:spPr>
          <a:xfrm>
            <a:off x="162036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2" name="" descr=""/>
          <p:cNvPicPr/>
          <p:nvPr/>
        </p:nvPicPr>
        <p:blipFill>
          <a:blip r:embed="rId3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303" name="" descr=""/>
          <p:cNvPicPr/>
          <p:nvPr/>
        </p:nvPicPr>
        <p:blipFill>
          <a:blip r:embed="rId4"/>
          <a:stretch/>
        </p:blipFill>
        <p:spPr>
          <a:xfrm>
            <a:off x="8439840" y="6239520"/>
            <a:ext cx="703440" cy="617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sp>
        <p:nvSpPr>
          <p:cNvPr id="305" name="PlaceHolder 7"/>
          <p:cNvSpPr/>
          <p:nvPr/>
        </p:nvSpPr>
        <p:spPr>
          <a:xfrm>
            <a:off x="162036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Изменения в Форме 30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6" name="" descr=""/>
          <p:cNvPicPr/>
          <p:nvPr/>
        </p:nvPicPr>
        <p:blipFill>
          <a:blip r:embed="rId2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307" name="" descr=""/>
          <p:cNvPicPr/>
          <p:nvPr/>
        </p:nvPicPr>
        <p:blipFill>
          <a:blip r:embed="rId3"/>
          <a:srcRect l="74" t="0" r="219" b="0"/>
          <a:stretch/>
        </p:blipFill>
        <p:spPr>
          <a:xfrm>
            <a:off x="0" y="1580400"/>
            <a:ext cx="9143280" cy="5276880"/>
          </a:xfrm>
          <a:prstGeom prst="rect">
            <a:avLst/>
          </a:prstGeom>
          <a:ln w="0">
            <a:noFill/>
          </a:ln>
        </p:spPr>
      </p:pic>
      <p:pic>
        <p:nvPicPr>
          <p:cNvPr id="308" name="" descr=""/>
          <p:cNvPicPr/>
          <p:nvPr/>
        </p:nvPicPr>
        <p:blipFill>
          <a:blip r:embed="rId4"/>
          <a:stretch/>
        </p:blipFill>
        <p:spPr>
          <a:xfrm>
            <a:off x="8439840" y="6239520"/>
            <a:ext cx="703440" cy="617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1259640" y="188640"/>
            <a:ext cx="7304040" cy="499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Таблица 3100 «Коечный фонд и его использование»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Rectangle 2"/>
          <p:cNvSpPr/>
          <p:nvPr/>
        </p:nvSpPr>
        <p:spPr>
          <a:xfrm>
            <a:off x="323640" y="908640"/>
            <a:ext cx="8564760" cy="430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Учитывается число коек по состоянию на 31 декабря отчетного года.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Исключены койки для COVID!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графе 4 указывается число коек, расположенных в сельской местности, т.е. в сельских поселениях, сельских муниципальных образованиях.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Обращаем ваше внимание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: профиль коек в т. 3100 построен на основании Приказа МЗиСР России от 12.05.2012 г. № 555н. 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Реанимационные койки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показывают по строке 45. Койки интенсивной терапии включают в состав реанимационных коек и показывают в строке 45.2.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 наличии реанимационных коек в отделениях ПСО (первичные сосудистые отделения) и РСЦ (региональные сосудистые центры) сведения по ним показываем по стр. 45 «реанимационные койки».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1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846000" cy="87120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232040" cy="715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Таблица 3100 «Коечный фонд и его использование»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Rectangle 2"/>
          <p:cNvSpPr/>
          <p:nvPr/>
        </p:nvSpPr>
        <p:spPr>
          <a:xfrm>
            <a:off x="323640" y="908640"/>
            <a:ext cx="8564760" cy="491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Платные койки 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включают в т. 3100 по строкам, соответствующим их профилям. Кроме того, сумму всех платных коек показывают в дополнительной стр. 79.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стр. 78 показывают «движение» больных новорожденных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. Это относится к новорожденным, родившимися больными или заболевшими в акушерских стационарах. Если перевод пациента не проводился и случай считается законченным в акушерском стационаре, то пациент показывается как выписанный (или умерший). Если новорожденный переводился, то показывается вписанным переводом в иную медицинскую организацию для долечивания. </a:t>
            </a: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 стр. 78 графы 3-5 не заполняют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Необходимо предоставить письменное пояснение за подписью руководителя с указанием причин в случаях, когда на койках для взрослых лечились дети. Взрослые на койках для детей лечиться не могут.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Аборты учитываем на гинекологических койках.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4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846000" cy="87120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Rectangle 4"/>
          <p:cNvSpPr/>
          <p:nvPr/>
        </p:nvSpPr>
        <p:spPr>
          <a:xfrm>
            <a:off x="304920" y="1523880"/>
            <a:ext cx="8493480" cy="4110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3080" algn="just">
              <a:lnSpc>
                <a:spcPct val="9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Необходимо обратить внимание на показатель деятельности 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стационара:               </a:t>
            </a:r>
            <a:r>
              <a:rPr b="1" lang="ru-RU" sz="2400" spc="-1" strike="noStrike">
                <a:solidFill>
                  <a:srgbClr val="ff0000"/>
                </a:solidFill>
                <a:latin typeface="Times New Roman"/>
                <a:ea typeface="DejaVu Sans"/>
              </a:rPr>
              <a:t> Работа койки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Данный показатель  не должен превышать рекомендованный по ТПГГ (330 дней) в целом по субъекту РФ и, соответственно, рекомендованные по профилям коек.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algn="just">
              <a:lnSpc>
                <a:spcPct val="9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Предоставить пояснительные записки (за подписью руководителя органа исполнительной власти субъекта Российской Федерации) при работе койки в целом по субъекту по профилю выше 360 дней и ниже 280 дней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Title 1"/>
          <p:cNvSpPr/>
          <p:nvPr/>
        </p:nvSpPr>
        <p:spPr>
          <a:xfrm>
            <a:off x="1499760" y="690120"/>
            <a:ext cx="7376040" cy="646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Показатели деятельности стационара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7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" descr=""/>
          <p:cNvPicPr/>
          <p:nvPr/>
        </p:nvPicPr>
        <p:blipFill>
          <a:blip r:embed="rId1"/>
          <a:stretch/>
        </p:blipFill>
        <p:spPr>
          <a:xfrm>
            <a:off x="1620000" y="360"/>
            <a:ext cx="6285960" cy="6856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1619640" y="188640"/>
            <a:ext cx="6784920" cy="9316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Показатели деятельности стационара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Rectangle 2"/>
          <p:cNvSpPr/>
          <p:nvPr/>
        </p:nvSpPr>
        <p:spPr>
          <a:xfrm>
            <a:off x="290160" y="1989000"/>
            <a:ext cx="8564760" cy="370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Убедительная просьба, сделать предварительный анализ показателя работы койки и убедиться в достоверности показанной в 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т. 3100 информации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0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100000"/>
              </a:lnSpc>
              <a:spcBef>
                <a:spcPts val="799"/>
              </a:spcBef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Все медицинское оборудование, находящиеся на балансе учреждения сверить с данными ФРМО (Федеральный регистр медицинских организаций)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2" name="" descr=""/>
          <p:cNvPicPr/>
          <p:nvPr/>
        </p:nvPicPr>
        <p:blipFill>
          <a:blip r:embed="rId1"/>
          <a:stretch/>
        </p:blipFill>
        <p:spPr>
          <a:xfrm>
            <a:off x="229680" y="11124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Rectangle 5"/>
          <p:cNvSpPr/>
          <p:nvPr/>
        </p:nvSpPr>
        <p:spPr>
          <a:xfrm>
            <a:off x="242640" y="1317960"/>
            <a:ext cx="8564760" cy="266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  <a:spcBef>
                <a:spcPts val="283"/>
              </a:spcBef>
            </a:pPr>
            <a:r>
              <a:rPr b="1" lang="ru-RU" sz="1800" spc="-1" strike="noStrike">
                <a:solidFill>
                  <a:srgbClr val="ff0000"/>
                </a:solidFill>
                <a:latin typeface="Times New Roman"/>
                <a:ea typeface="DejaVu Sans"/>
              </a:rPr>
              <a:t>НЕ ЗАБУДЬТЕ!!!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  <a:spcBef>
                <a:spcPts val="283"/>
              </a:spcBef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ПРОВЕСТИ ВНУТРИФОРМЕННЫЙ И МЕЖФОРМЕННЫЙ КОНТРОЛЬ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  <a:spcBef>
                <a:spcPts val="283"/>
              </a:spcBef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СВЕРИТЬ ЗНАЧЕНИЯ С ПРОШЛЫМ ГОДОМ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  <a:spcBef>
                <a:spcPts val="283"/>
              </a:spcBef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НАПИСАТЬ ПОЯСНИТЕЛЬНЫЕ ЗАПИСКИ ПО «ПРОЧИМ» И РАСХОЖДЕНИЯ С ПРОШЛЫМ ГОДОМ!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4" name="" descr=""/>
          <p:cNvPicPr/>
          <p:nvPr/>
        </p:nvPicPr>
        <p:blipFill>
          <a:blip r:embed="rId1"/>
          <a:stretch/>
        </p:blipFill>
        <p:spPr>
          <a:xfrm>
            <a:off x="229680" y="111600"/>
            <a:ext cx="1031760" cy="1062360"/>
          </a:xfrm>
          <a:prstGeom prst="rect">
            <a:avLst/>
          </a:prstGeom>
          <a:ln w="0">
            <a:noFill/>
          </a:ln>
        </p:spPr>
      </p:pic>
      <p:pic>
        <p:nvPicPr>
          <p:cNvPr id="325" name="" descr=""/>
          <p:cNvPicPr/>
          <p:nvPr/>
        </p:nvPicPr>
        <p:blipFill>
          <a:blip r:embed="rId2"/>
          <a:stretch/>
        </p:blipFill>
        <p:spPr>
          <a:xfrm>
            <a:off x="727560" y="1936440"/>
            <a:ext cx="278280" cy="278280"/>
          </a:xfrm>
          <a:prstGeom prst="rect">
            <a:avLst/>
          </a:prstGeom>
          <a:ln w="0">
            <a:noFill/>
          </a:ln>
        </p:spPr>
      </p:pic>
      <p:pic>
        <p:nvPicPr>
          <p:cNvPr id="326" name="" descr=""/>
          <p:cNvPicPr/>
          <p:nvPr/>
        </p:nvPicPr>
        <p:blipFill>
          <a:blip r:embed="rId3"/>
          <a:stretch/>
        </p:blipFill>
        <p:spPr>
          <a:xfrm>
            <a:off x="727920" y="2764800"/>
            <a:ext cx="278280" cy="278280"/>
          </a:xfrm>
          <a:prstGeom prst="rect">
            <a:avLst/>
          </a:prstGeom>
          <a:ln w="0">
            <a:noFill/>
          </a:ln>
        </p:spPr>
      </p:pic>
      <p:pic>
        <p:nvPicPr>
          <p:cNvPr id="327" name="" descr=""/>
          <p:cNvPicPr/>
          <p:nvPr/>
        </p:nvPicPr>
        <p:blipFill>
          <a:blip r:embed="rId4"/>
          <a:stretch/>
        </p:blipFill>
        <p:spPr>
          <a:xfrm>
            <a:off x="727920" y="3268800"/>
            <a:ext cx="278280" cy="27828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Rectangle 3"/>
          <p:cNvSpPr/>
          <p:nvPr/>
        </p:nvSpPr>
        <p:spPr>
          <a:xfrm>
            <a:off x="258480" y="1333800"/>
            <a:ext cx="8564760" cy="38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50000"/>
              </a:lnSpc>
              <a:spcBef>
                <a:spcPts val="283"/>
              </a:spcBef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Нарушение порядка предоставления статистической информации, а равно представление недостоверной статистической информации влечет ответственность, установленную  статьей 13.19 Кодекса РФ об административных правонарушениях от 30.12.2001 года №195-ФЗ, а также ст. 3 Закона РФ от 13.05.92 года №2764-1 2 Об ответственности за нарушение порядка представления государственной статистической отчетности»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90000"/>
              </a:lnSpc>
              <a:spcBef>
                <a:spcPts val="283"/>
              </a:spcBef>
              <a:spcAft>
                <a:spcPts val="283"/>
              </a:spcAft>
            </a:pPr>
            <a:endParaRPr b="0" lang="ru-RU" sz="15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283"/>
              </a:spcBef>
              <a:spcAft>
                <a:spcPts val="283"/>
              </a:spcAft>
            </a:pPr>
            <a:r>
              <a:rPr b="1" lang="ru-RU" sz="2400" spc="-1" strike="noStrike">
                <a:solidFill>
                  <a:srgbClr val="ff0000"/>
                </a:solidFill>
                <a:latin typeface="Times New Roman"/>
                <a:ea typeface="DejaVu Sans"/>
              </a:rPr>
              <a:t>Обращаю внимание на персональную ответственность руководителей за качество данных (полноту, актуальность и достоверность)!!!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" descr=""/>
          <p:cNvPicPr/>
          <p:nvPr/>
        </p:nvPicPr>
        <p:blipFill>
          <a:blip r:embed="rId1"/>
          <a:stretch/>
        </p:blipFill>
        <p:spPr>
          <a:xfrm>
            <a:off x="229680" y="11160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p:transition spd="slow">
    <p:wipe dir="l"/>
  </p:transition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6857280"/>
          </a:xfrm>
          <a:prstGeom prst="rect">
            <a:avLst/>
          </a:prstGeom>
          <a:ln w="0">
            <a:noFill/>
          </a:ln>
        </p:spPr>
      </p:pic>
      <p:pic>
        <p:nvPicPr>
          <p:cNvPr id="331" name="" descr=""/>
          <p:cNvPicPr/>
          <p:nvPr/>
        </p:nvPicPr>
        <p:blipFill>
          <a:blip r:embed="rId2"/>
          <a:stretch/>
        </p:blipFill>
        <p:spPr>
          <a:xfrm>
            <a:off x="8376120" y="13320"/>
            <a:ext cx="703440" cy="918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" descr=""/>
          <p:cNvPicPr/>
          <p:nvPr/>
        </p:nvPicPr>
        <p:blipFill>
          <a:blip r:embed="rId1"/>
          <a:srcRect l="86" t="0" r="263" b="416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0">
            <a:noFill/>
          </a:ln>
        </p:spPr>
      </p:pic>
      <p:pic>
        <p:nvPicPr>
          <p:cNvPr id="333" name="" descr=""/>
          <p:cNvPicPr/>
          <p:nvPr/>
        </p:nvPicPr>
        <p:blipFill>
          <a:blip r:embed="rId2"/>
          <a:stretch/>
        </p:blipFill>
        <p:spPr>
          <a:xfrm>
            <a:off x="8376480" y="0"/>
            <a:ext cx="703440" cy="918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1579680"/>
          </a:xfrm>
          <a:prstGeom prst="rect">
            <a:avLst/>
          </a:prstGeom>
          <a:ln w="0">
            <a:noFill/>
          </a:ln>
        </p:spPr>
      </p:pic>
      <p:pic>
        <p:nvPicPr>
          <p:cNvPr id="335" name="" descr=""/>
          <p:cNvPicPr/>
          <p:nvPr/>
        </p:nvPicPr>
        <p:blipFill>
          <a:blip r:embed="rId2"/>
          <a:stretch/>
        </p:blipFill>
        <p:spPr>
          <a:xfrm>
            <a:off x="0" y="0"/>
            <a:ext cx="9142920" cy="6857280"/>
          </a:xfrm>
          <a:prstGeom prst="rect">
            <a:avLst/>
          </a:prstGeom>
          <a:ln w="0">
            <a:noFill/>
          </a:ln>
        </p:spPr>
      </p:pic>
      <p:pic>
        <p:nvPicPr>
          <p:cNvPr id="336" name="" descr=""/>
          <p:cNvPicPr/>
          <p:nvPr/>
        </p:nvPicPr>
        <p:blipFill>
          <a:blip r:embed="rId3"/>
          <a:stretch/>
        </p:blipFill>
        <p:spPr>
          <a:xfrm>
            <a:off x="8376120" y="19800"/>
            <a:ext cx="703440" cy="917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6857280"/>
          </a:xfrm>
          <a:prstGeom prst="rect">
            <a:avLst/>
          </a:prstGeom>
          <a:ln w="0">
            <a:noFill/>
          </a:ln>
        </p:spPr>
      </p:pic>
      <p:pic>
        <p:nvPicPr>
          <p:cNvPr id="338" name="" descr=""/>
          <p:cNvPicPr/>
          <p:nvPr/>
        </p:nvPicPr>
        <p:blipFill>
          <a:blip r:embed="rId2"/>
          <a:stretch/>
        </p:blipFill>
        <p:spPr>
          <a:xfrm>
            <a:off x="8376120" y="11520"/>
            <a:ext cx="703440" cy="91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5280" cy="5526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Спасибо за внимание!</a:t>
            </a:r>
            <a:br>
              <a:rPr sz="4400"/>
            </a:br>
            <a:br>
              <a:rPr sz="4400"/>
            </a:b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Успехов в работе!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" name="Содержимое 4"/>
          <p:cNvGraphicFramePr/>
          <p:nvPr/>
        </p:nvGraphicFramePr>
        <p:xfrm>
          <a:off x="1295280" y="1097280"/>
          <a:ext cx="6552360" cy="4982760"/>
        </p:xfrm>
        <a:graphic>
          <a:graphicData uri="http://schemas.openxmlformats.org/drawingml/2006/table">
            <a:tbl>
              <a:tblPr/>
              <a:tblGrid>
                <a:gridCol w="441360"/>
                <a:gridCol w="2960640"/>
                <a:gridCol w="3150720"/>
              </a:tblGrid>
              <a:tr h="32040">
                <a:tc>
                  <a:txBody>
                    <a:bodyPr lIns="68400" rIns="684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b="0" lang="ru-RU" sz="1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пп</a:t>
                      </a:r>
                      <a:endParaRPr b="0" lang="ru-RU" sz="1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Bef>
                          <a:spcPts val="1199"/>
                        </a:spcBef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медицинской организации</a:t>
                      </a:r>
                      <a:endParaRPr b="0" lang="ru-RU" sz="1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Дата проверки  отчета в ИАС «Своды»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727560">
                <a:tc>
                  <a:txBody>
                    <a:bodyPr lIns="68400" rIns="684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«АРСПК», ГБУЗ РА «АРБСМЭ», ГБУЗ РА санаторий «Росинка», ГКУЗ «Дом ребенка», ГБУЗ РА «МИАЦ МЗРА», Молочная кухня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 декабря 2024 г.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040">
                <a:tc>
                  <a:txBody>
                    <a:bodyPr lIns="68400" rIns="684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«АРЦ ПБ СПИД» , ГБУЗ РА «АРПМР», ГБУЗ РА « АРКПНД», ГБУЗ РА «АРКБ»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«АРККВД», ГБУЗ РА «АРКОД» 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 декабря 2024 г.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040"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«АРЦОЗ и МП», ГБУЗ РА «Ханская поликлиника», ГБУЗ РА «АРЦСМП и МК», ГБУЗ РА «АРКПТД», ГБУЗ РА «АРНД»,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«Адыгейская МРБ»,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«ЦРБ Майкопского района»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 декабря 2024 г.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040"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«МГП», ГБУЗ РА «МГДП», ГБУЗ РА «АРКИБ», ГБУЗ РА «АРДКБ», ГБУЗ РА «МГКБ»,ГБУЗ РА «Гиагинская ЦРБ»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24 декабря 2024 г.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040"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«Красногвардейская ЦРБ»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«Шовгеновская ЦРБ», ГБУЗ РА «АРКСП», ГАУ РА «Санаторий Звездный»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25 декабря 2024г.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626040"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«Тахтамукайская ЦРБ»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ГБУЗ РА «Кошехабльская ЦРБ»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26 декабря 2024 г.</a:t>
                      </a:r>
                      <a:endParaRPr b="0" lang="ru-RU" sz="1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0" name="Rectangle 2"/>
          <p:cNvSpPr/>
          <p:nvPr/>
        </p:nvSpPr>
        <p:spPr>
          <a:xfrm>
            <a:off x="179640" y="7200"/>
            <a:ext cx="8564760" cy="12621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152280" bIns="0" anchor="ctr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1100" spc="-1" strike="noStrike">
                <a:solidFill>
                  <a:srgbClr val="000000"/>
                </a:solidFill>
                <a:latin typeface="Arial"/>
                <a:ea typeface="Times New Roman"/>
              </a:rPr>
              <a:t>Г Р А Ф И К</a:t>
            </a:r>
            <a:endParaRPr b="0" lang="ru-RU" sz="11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Times New Roman"/>
              </a:rPr>
              <a:t>согласования годового отчета экономической и кадровой служб  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Times New Roman"/>
              </a:rPr>
              <a:t>(ф. № 30 раздел «Штаты», ф. № 30 (село) раздел «Штаты») за 2024 год 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Times New Roman"/>
              </a:rPr>
              <a:t>сотрудниками ГБУЗ «МИАЦ МЗ РА»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Times New Roman"/>
              </a:rPr>
              <a:t>в ИАС «Своды</a:t>
            </a: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Times New Roman"/>
              </a:rPr>
              <a:t>»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Times New Roman"/>
              </a:rPr>
              <a:t>	</a:t>
            </a: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Times New Roman"/>
              </a:rPr>
              <a:t>	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" descr=""/>
          <p:cNvPicPr/>
          <p:nvPr/>
        </p:nvPicPr>
        <p:blipFill>
          <a:blip r:embed="rId1"/>
          <a:stretch/>
        </p:blipFill>
        <p:spPr>
          <a:xfrm>
            <a:off x="2340000" y="-180000"/>
            <a:ext cx="5039280" cy="803160"/>
          </a:xfrm>
          <a:prstGeom prst="rect">
            <a:avLst/>
          </a:prstGeom>
          <a:ln w="0">
            <a:noFill/>
          </a:ln>
        </p:spPr>
      </p:pic>
      <p:pic>
        <p:nvPicPr>
          <p:cNvPr id="222" name="" descr=""/>
          <p:cNvPicPr/>
          <p:nvPr/>
        </p:nvPicPr>
        <p:blipFill>
          <a:blip r:embed="rId2"/>
          <a:srcRect l="6474" t="7873" r="0" b="0"/>
          <a:stretch/>
        </p:blipFill>
        <p:spPr>
          <a:xfrm>
            <a:off x="0" y="540360"/>
            <a:ext cx="5039280" cy="6316920"/>
          </a:xfrm>
          <a:prstGeom prst="rect">
            <a:avLst/>
          </a:prstGeom>
          <a:ln w="0">
            <a:noFill/>
          </a:ln>
        </p:spPr>
      </p:pic>
      <p:pic>
        <p:nvPicPr>
          <p:cNvPr id="223" name="" descr=""/>
          <p:cNvPicPr/>
          <p:nvPr/>
        </p:nvPicPr>
        <p:blipFill>
          <a:blip r:embed="rId3"/>
          <a:srcRect l="6876" t="0" r="5143" b="0"/>
          <a:stretch/>
        </p:blipFill>
        <p:spPr>
          <a:xfrm>
            <a:off x="4798800" y="1080000"/>
            <a:ext cx="4344480" cy="4242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7"/>
          <p:cNvSpPr/>
          <p:nvPr/>
        </p:nvSpPr>
        <p:spPr>
          <a:xfrm>
            <a:off x="1114200" y="993960"/>
            <a:ext cx="7293240" cy="49046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600" spc="-1" strike="noStrike">
                <a:solidFill>
                  <a:srgbClr val="ffffff"/>
                </a:solidFill>
                <a:latin typeface="Calibri"/>
                <a:ea typeface="DejaVu Sans"/>
              </a:rPr>
              <a:t>#</a:t>
            </a:r>
            <a:r>
              <a:rPr b="1" lang="ru-RU" sz="1600" spc="-1" strike="noStrike">
                <a:solidFill>
                  <a:srgbClr val="ffffff"/>
                </a:solidFill>
                <a:latin typeface="Calibri"/>
                <a:ea typeface="DejaVu Sans"/>
              </a:rPr>
              <a:t>№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	</a:t>
            </a:r>
            <a:r>
              <a:rPr b="1" lang="ru-RU" sz="2000" spc="-1" strike="noStrike">
                <a:solidFill>
                  <a:srgbClr val="000000"/>
                </a:solidFill>
                <a:latin typeface="Tinos"/>
                <a:ea typeface="DejaVu Sans"/>
              </a:rPr>
              <a:t>Дистанционная форма сдачи отчета - сдача без очной защиты, с обязательным прикреплением в ИС «СВОДЫ» сканов разделов форм, согласованных с главными внештатными специалистами и с последующим представлением отчета на бумажном носителе с подписью руководителя и печатью учреждения в течении 2 х дней.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nos"/>
                <a:ea typeface="DejaVu Sans"/>
              </a:rPr>
              <a:t>	</a:t>
            </a:r>
            <a:r>
              <a:rPr b="1" lang="ru-RU" sz="2000" spc="-1" strike="noStrike">
                <a:solidFill>
                  <a:srgbClr val="000000"/>
                </a:solidFill>
                <a:latin typeface="Tinos"/>
                <a:ea typeface="DejaVu Sans"/>
              </a:rPr>
              <a:t>При любой форме сдачи отчета необходимо разместить данные в ИС Своды за 1 день до даты, указанной в графике (Приложение №1,№2 к приказу МЗ РА №981 от 13.12.2024 года)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Прямоугольник 8"/>
          <p:cNvSpPr/>
          <p:nvPr/>
        </p:nvSpPr>
        <p:spPr>
          <a:xfrm>
            <a:off x="1547640" y="188640"/>
            <a:ext cx="7145640" cy="7891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  <a:ea typeface="DejaVu Sans"/>
              </a:rPr>
              <a:t>Формы сдачи отчета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6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 Box 4"/>
          <p:cNvSpPr/>
          <p:nvPr/>
        </p:nvSpPr>
        <p:spPr>
          <a:xfrm>
            <a:off x="684360" y="932040"/>
            <a:ext cx="8060040" cy="56829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5840" indent="-2858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Приказ главного врача о назначении ответственного за предоставление  годового отчета в МИАЦ.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Формы статнаблюдения  заполняются в  ИАС Своды и после согласования с сотрудником МИАЦ обязательно  подписаны ЭЦП главного врача.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Формы отчета после согласования в ИАС Своды должны быть распечатаны, подписаны главным врачом, заверены   печатью и в течении 2 х дней предоставлены в МИАЦ в случае дистанционной защиты отчета.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Разделы форм обязательно согласовываются с главными внештатными специалистами согласно Порядку предоставления отчета (Приказ МЗ РА № 981.)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 </a:t>
            </a:r>
            <a:r>
              <a:rPr b="0" lang="ru-RU" sz="1800" spc="-1" strike="noStrike">
                <a:solidFill>
                  <a:srgbClr val="000000"/>
                </a:solidFill>
                <a:latin typeface="Tinos"/>
                <a:ea typeface="DejaVu Sans"/>
              </a:rPr>
              <a:t>  </a:t>
            </a:r>
            <a:r>
              <a:rPr b="1" lang="ru-RU" sz="1800" spc="-1" strike="noStrike">
                <a:solidFill>
                  <a:srgbClr val="000000"/>
                </a:solidFill>
                <a:latin typeface="Tinos"/>
                <a:ea typeface="DejaVu Sans"/>
              </a:rPr>
              <a:t>Учитываются объемы из различных источников финансирования!!!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Все значения в отчетах смотрим в динамике с прошлым годом !!!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Отклонения значения с прошлым годом допускается на 10%.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Указать причину резких изменений.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Прямоугольник 4"/>
          <p:cNvSpPr/>
          <p:nvPr/>
        </p:nvSpPr>
        <p:spPr>
          <a:xfrm>
            <a:off x="1763640" y="363960"/>
            <a:ext cx="6620400" cy="455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solidFill>
              <a:srgbClr val="558ed5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Основные требования к сдаче отчета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9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394200" y="160200"/>
            <a:ext cx="8352000" cy="69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404040"/>
                </a:solidFill>
                <a:latin typeface="Calibri"/>
              </a:rPr>
              <a:t>Формы Годового отчета 2024</a:t>
            </a:r>
            <a:endParaRPr b="0" lang="ru-RU" sz="27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31" name="Таблица 11"/>
          <p:cNvGraphicFramePr/>
          <p:nvPr/>
        </p:nvGraphicFramePr>
        <p:xfrm>
          <a:off x="0" y="1080000"/>
          <a:ext cx="4498920" cy="4924800"/>
        </p:xfrm>
        <a:graphic>
          <a:graphicData uri="http://schemas.openxmlformats.org/drawingml/2006/table">
            <a:tbl>
              <a:tblPr/>
              <a:tblGrid>
                <a:gridCol w="246240"/>
                <a:gridCol w="714240"/>
                <a:gridCol w="3538800"/>
              </a:tblGrid>
              <a:tr h="169560">
                <a:tc>
                  <a:txBody>
                    <a:bodyPr lIns="17640" rIns="17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№</a:t>
                      </a: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Форма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Название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729fcf"/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заболеваниях злокачественными новообразованиями»  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заболеваниях активным туберкулезом»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заболевании инфекциями, передаваемыми половым путем и заразными кожными болезнями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заболеваниях психическими расстройствами и расстройствами поведения (кроме заболеваний, связанных с употреблением психоактивных веществ)»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заболеваниях наркологическими расстройствами»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числе заболеваний, зарегистрированных у пациентов, проживающих в районе обслуживания медицинской организации»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1201 (село)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числе заболеваний, зарегистрированных у пациентов, проживающих в районе обслуживания медицинской организации»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беременности с абортивным исходом»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деятельности подразделений медицинской организации, оказывающих медицинскую помощь в стационарных условиях»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508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медицинском обслуживании населения, подвергшегося воздействию радиации в связи с аварией на Чернобыльской АЭС и подлежащего включению в Российский государственный медико-дозиметрический регистр»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детях-инвалидах»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медицинской организации»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30-село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медицинской организации»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медицинской помощи беременным, роженицам и родильницам»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вкладыш к ф.32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регионализации акушерской и перинатальной помощи в родильных домах (отделениях) и перинатальных центрах»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больных туберкулезом»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больных заболеваниями, передаваемыми преимущественно половым путем, и заразными кожными болезнями»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контингентах психически больных»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36-ПЛ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контингентах больных с психическими расстройствами, находящихся под активным диспансерным наблюдением и на принудительном лечении»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пациентах, больных алкоголизмом, наркоманиями, токсикоманиями»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473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41 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(01 и 02)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доме ребенка»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b="0" lang="en-US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сети и деятельности медицинских организаций»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69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b="0" lang="en-US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«Отчет о медицинском наблюдении за лицами, занимающимися физической культурой и спортом»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2" name="Таблица 13"/>
          <p:cNvGraphicFramePr/>
          <p:nvPr/>
        </p:nvGraphicFramePr>
        <p:xfrm>
          <a:off x="4535640" y="1071360"/>
          <a:ext cx="4589280" cy="4796640"/>
        </p:xfrm>
        <a:graphic>
          <a:graphicData uri="http://schemas.openxmlformats.org/drawingml/2006/table">
            <a:tbl>
              <a:tblPr/>
              <a:tblGrid>
                <a:gridCol w="267840"/>
                <a:gridCol w="669960"/>
                <a:gridCol w="3651840"/>
              </a:tblGrid>
              <a:tr h="187560"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№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Форма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Название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4f81bd"/>
                    </a:solidFill>
                  </a:tcPr>
                </a:tc>
              </a:tr>
              <a:tr h="3751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54 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(01 и 02)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«Отчет врача детского дома, школы-интерната о лечебно-профилактической помощи воспитанникам»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39348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деятельности учреждения здравоохранения (медицинского формирования), принимавшего участие в ликвидации медико-санитарных последствий чрезвычайных ситуаций»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6244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сети и кадрах службы медицины катастроф Министерства здравоохранения Российской Федерации»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6244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травмах, отравления и некоторых других последствиях воздействия внешних причин»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болезни, вызванной вирусом иммунодефицита человека»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6244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61 (01)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болезни, вызванной вирусом иммунодефицита человека» по учреждениям ФСИН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деятельности центра медицинской профилактики»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7-травм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травматизме на производстве и профессиональных заболеваниях»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3751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1-ДЕТИ (здрав)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численности беспризорных и безнадзорных несовершеннолетних, помещенных медицинские организации»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26244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1-РБ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об оказании медицинской помощи гражданам Республики Беларусь в государственных и муниципальных учреждениях здравоохранения Российской Федерации 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14-ДС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деятельности дневных стационаров медицинских организаций»     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b7b3ca"/>
                    </a:solidFill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16-ВН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причинах временной нетрудоспособности»     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53784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Сведения о заготовке, хранении, транспортировке и клиническом использовании донорской крови и (или) ее компонентов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d69a9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d69a9a"/>
                    </a:solidFill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Сведения о вирусных гепатитах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d69a9a"/>
                    </a:solidFill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2-ТБ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больных, зарегистрированных для лечения»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7-ТБ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впервые выявленных больных и рецидивах заболеваний туберкулезом»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756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8-ТБ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результатах курсов химиотерапии больных туберкулезом легких»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189720">
                <a:tc>
                  <a:txBody>
                    <a:bodyPr lIns="17640" rIns="1764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solidFill>
                        <a:srgbClr val="4f81bd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17640" rIns="17640"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10-ТБ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7640" marR="176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17640" rIns="17640" anchor="t"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«Сведения о результатах интенсивной фазы лечения (по микроскопии мокроты)»</a:t>
                      </a:r>
                      <a:endParaRPr b="0" lang="ru-RU" sz="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17640" marR="17640">
                    <a:lnL w="12240">
                      <a:noFill/>
                      <a:prstDash val="solid"/>
                    </a:lnL>
                    <a:lnR w="12240">
                      <a:solidFill>
                        <a:srgbClr val="4f81bd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3" name="Таблица 24"/>
          <p:cNvGraphicFramePr/>
          <p:nvPr/>
        </p:nvGraphicFramePr>
        <p:xfrm>
          <a:off x="5148000" y="5915160"/>
          <a:ext cx="3048120" cy="621360"/>
        </p:xfrm>
        <a:graphic>
          <a:graphicData uri="http://schemas.openxmlformats.org/drawingml/2006/table">
            <a:tbl>
              <a:tblPr/>
              <a:tblGrid>
                <a:gridCol w="648000"/>
                <a:gridCol w="2400480"/>
              </a:tblGrid>
              <a:tr h="310680">
                <a:tc>
                  <a:txBody>
                    <a:bodyPr anchor="ctr">
                      <a:noAutofit/>
                    </a:bodyPr>
                    <a:p>
                      <a:endParaRPr b="0" lang="ru-RU" sz="1300" spc="-1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Внесены изменения в форму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310680">
                <a:tc>
                  <a:txBody>
                    <a:bodyPr anchor="ctr">
                      <a:noAutofit/>
                    </a:bodyPr>
                    <a:p>
                      <a:endParaRPr b="0" lang="ru-RU" sz="1300" spc="-1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Добавлена с отчета за 2023 год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PlaceHolder 2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F701FB07-B668-4685-830E-92638DADE2D4}" type="slidenum">
              <a:t>8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Прямоугольник 3"/>
          <p:cNvSpPr/>
          <p:nvPr/>
        </p:nvSpPr>
        <p:spPr>
          <a:xfrm>
            <a:off x="0" y="1989000"/>
            <a:ext cx="9139680" cy="4283640"/>
          </a:xfrm>
          <a:prstGeom prst="rect">
            <a:avLst/>
          </a:prstGeom>
          <a:noFill/>
          <a:ln w="25400">
            <a:noFill/>
          </a:ln>
        </p:spPr>
        <p:style>
          <a:lnRef idx="0"/>
          <a:fillRef idx="0"/>
          <a:effectRef idx="0"/>
          <a:fontRef idx="minor"/>
        </p:style>
        <p:txBody>
          <a:bodyPr lIns="95760" rIns="95760" tIns="47880" bIns="47880" anchor="ctr">
            <a:noAutofit/>
          </a:bodyPr>
          <a:p>
            <a:pPr>
              <a:lnSpc>
                <a:spcPct val="100000"/>
              </a:lnSpc>
            </a:pPr>
            <a:endParaRPr b="0" lang="en-US" sz="1900" spc="-1" strike="noStrike">
              <a:solidFill>
                <a:srgbClr val="17375e"/>
              </a:solidFill>
              <a:latin typeface="Calibri"/>
              <a:ea typeface="DejaVu Sans"/>
            </a:endParaRPr>
          </a:p>
        </p:txBody>
      </p:sp>
      <p:sp>
        <p:nvSpPr>
          <p:cNvPr id="235" name="Прямоугольник 11"/>
          <p:cNvSpPr/>
          <p:nvPr/>
        </p:nvSpPr>
        <p:spPr>
          <a:xfrm>
            <a:off x="1620000" y="180000"/>
            <a:ext cx="7268400" cy="14389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</p:spPr>
        <p:style>
          <a:lnRef idx="0"/>
          <a:fillRef idx="0"/>
          <a:effectRef idx="0"/>
          <a:fontRef idx="minor"/>
        </p:style>
        <p:txBody>
          <a:bodyPr lIns="95760" rIns="95760" tIns="47880" bIns="47880" anchor="ctr">
            <a:noAutofit/>
          </a:bodyPr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2f2f2"/>
                </a:solidFill>
                <a:latin typeface="Calibri"/>
                <a:ea typeface="DejaVu Sans"/>
              </a:rPr>
              <a:t>Вносятся изменения в следующие формы федерального статистического наблюдения: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Rectangle 8"/>
          <p:cNvSpPr/>
          <p:nvPr/>
        </p:nvSpPr>
        <p:spPr>
          <a:xfrm>
            <a:off x="827640" y="1474200"/>
            <a:ext cx="7865640" cy="54241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 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12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числе заболеваний, зарегистрированных у пациентов, проживающих в районе обслуживания медицинской организации»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 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злокачественных новообразованиях»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 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57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«Сведения о травмах, отравлениях и некоторых других последствиях воздействия внешних причин»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</a:t>
            </a:r>
            <a:r>
              <a:rPr b="1" lang="en-US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30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медицинской организации»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11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заболеваниях наркологическими расстройствами»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 </a:t>
            </a:r>
            <a:r>
              <a:rPr b="1" lang="en-US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47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сети и деятельности учреждений здравоохранения».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42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«Сводный отчет врача судебно-медицинского эксперта бюро судебно- медицинской экспертизы»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№</a:t>
            </a:r>
            <a:r>
              <a:rPr b="1" lang="ru-RU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32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«Сведения о медицинской помощи беременным, роженицам и родильницам»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7" name="" descr=""/>
          <p:cNvPicPr/>
          <p:nvPr/>
        </p:nvPicPr>
        <p:blipFill>
          <a:blip r:embed="rId1"/>
          <a:stretch/>
        </p:blipFill>
        <p:spPr>
          <a:xfrm>
            <a:off x="229680" y="110880"/>
            <a:ext cx="1031760" cy="1062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4874</TotalTime>
  <Application>LibreOffice/7.5.6.2$Linux_X86_64 LibreOffice_project/50$Build-2</Application>
  <AppVersion>15.0000</AppVersion>
  <Words>2708</Words>
  <Paragraphs>537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2016-12-13T11:27:38Z</dcterms:created>
  <dc:creator>В. В. Воронкина</dc:creator>
  <dc:description/>
  <dc:language>ru-RU</dc:language>
  <cp:lastModifiedBy/>
  <cp:lastPrinted>2024-12-18T09:37:20Z</cp:lastPrinted>
  <dcterms:modified xsi:type="dcterms:W3CDTF">2024-12-18T09:38:47Z</dcterms:modified>
  <cp:revision>658</cp:revision>
  <dc:subject/>
  <dc:title>Совещание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26</vt:i4>
  </property>
</Properties>
</file>